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9"/>
  </p:notesMasterIdLst>
  <p:sldIdLst>
    <p:sldId id="859" r:id="rId2"/>
    <p:sldId id="1238" r:id="rId3"/>
    <p:sldId id="1239" r:id="rId4"/>
    <p:sldId id="1318" r:id="rId5"/>
    <p:sldId id="1242" r:id="rId6"/>
    <p:sldId id="1243" r:id="rId7"/>
    <p:sldId id="1319" r:id="rId8"/>
    <p:sldId id="1320" r:id="rId9"/>
    <p:sldId id="1321" r:id="rId10"/>
    <p:sldId id="1322" r:id="rId11"/>
    <p:sldId id="1323" r:id="rId12"/>
    <p:sldId id="1253" r:id="rId13"/>
    <p:sldId id="1324" r:id="rId14"/>
    <p:sldId id="1325" r:id="rId15"/>
    <p:sldId id="1326" r:id="rId16"/>
    <p:sldId id="1328" r:id="rId17"/>
    <p:sldId id="1335" r:id="rId18"/>
    <p:sldId id="1240" r:id="rId19"/>
    <p:sldId id="1336" r:id="rId20"/>
    <p:sldId id="1264" r:id="rId21"/>
    <p:sldId id="1337" r:id="rId22"/>
    <p:sldId id="1338" r:id="rId23"/>
    <p:sldId id="1339" r:id="rId24"/>
    <p:sldId id="1340" r:id="rId25"/>
    <p:sldId id="1267" r:id="rId26"/>
    <p:sldId id="1341" r:id="rId27"/>
    <p:sldId id="1342" r:id="rId28"/>
    <p:sldId id="1343" r:id="rId29"/>
    <p:sldId id="1344" r:id="rId30"/>
    <p:sldId id="1345" r:id="rId31"/>
    <p:sldId id="1346" r:id="rId32"/>
    <p:sldId id="1347" r:id="rId33"/>
    <p:sldId id="1348" r:id="rId34"/>
    <p:sldId id="1275" r:id="rId35"/>
    <p:sldId id="1276" r:id="rId36"/>
    <p:sldId id="1349" r:id="rId37"/>
    <p:sldId id="1350" r:id="rId38"/>
    <p:sldId id="1277" r:id="rId39"/>
    <p:sldId id="1278" r:id="rId40"/>
    <p:sldId id="1351" r:id="rId41"/>
    <p:sldId id="1280" r:id="rId42"/>
    <p:sldId id="1352" r:id="rId43"/>
    <p:sldId id="1353" r:id="rId44"/>
    <p:sldId id="1279" r:id="rId45"/>
    <p:sldId id="1354" r:id="rId46"/>
    <p:sldId id="1282" r:id="rId47"/>
    <p:sldId id="1355" r:id="rId48"/>
    <p:sldId id="1288" r:id="rId49"/>
    <p:sldId id="1289" r:id="rId50"/>
    <p:sldId id="1302" r:id="rId51"/>
    <p:sldId id="1298" r:id="rId52"/>
    <p:sldId id="1304" r:id="rId53"/>
    <p:sldId id="1305" r:id="rId54"/>
    <p:sldId id="1306" r:id="rId55"/>
    <p:sldId id="1314" r:id="rId56"/>
    <p:sldId id="1315" r:id="rId57"/>
    <p:sldId id="1317" r:id="rId5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a:t>
            </a:r>
            <a:r>
              <a:rPr lang="zh-CN" altLang="en-US" sz="2000" baseline="0" dirty="0" smtClean="0">
                <a:solidFill>
                  <a:prstClr val="black"/>
                </a:solidFill>
                <a:latin typeface="楷体" panose="02010609060101010101" pitchFamily="49" charset="-122"/>
                <a:ea typeface="楷体" panose="02010609060101010101" pitchFamily="49" charset="-122"/>
              </a:rPr>
              <a:t> 第三册 </a:t>
            </a:r>
            <a:r>
              <a:rPr lang="en-US" altLang="zh-CN" sz="2000" baseline="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1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5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2</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Making a difference</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difference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带来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极大</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改变</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很</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有影响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58030"/>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他真的为这些孩子们带来了改变。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48988"/>
            <a:ext cx="6471576" cy="425544"/>
          </a:xfrm>
          <a:prstGeom prst="rect">
            <a:avLst/>
          </a:prstGeom>
        </p:spPr>
      </p:pic>
      <p:sp>
        <p:nvSpPr>
          <p:cNvPr id="7" name="矩形 6"/>
          <p:cNvSpPr/>
          <p:nvPr/>
        </p:nvSpPr>
        <p:spPr>
          <a:xfrm>
            <a:off x="360854" y="2438886"/>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qualities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mentioned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above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excellent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difference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world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只要你具备上述这些品质</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你就会成为一个优秀的人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并为世界带来改变。</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support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certainly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difference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cause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你的支持肯定会对我的事业很有影响。</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66525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突然开始做</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某事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闯入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强行进入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成功打入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顺利进入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某行业</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尤指很难取得成功的领域</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091189"/>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joyful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他突然露出喜悦的笑容。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附近没有人可能会看见他试图闯入房子里。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882147"/>
            <a:ext cx="6471576" cy="425544"/>
          </a:xfrm>
          <a:prstGeom prst="rect">
            <a:avLst/>
          </a:prstGeom>
        </p:spPr>
      </p:pic>
      <p:sp>
        <p:nvSpPr>
          <p:cNvPr id="7" name="矩形 6"/>
          <p:cNvSpPr/>
          <p:nvPr/>
        </p:nvSpPr>
        <p:spPr>
          <a:xfrm>
            <a:off x="360854" y="3973120"/>
            <a:ext cx="11485848" cy="2308324"/>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moment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was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out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of</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sight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broke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into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run</a:t>
            </a:r>
            <a:r>
              <a:rPr lang="en-US" altLang="zh-CN" sz="2400" b="0" spc="-10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她一走出众人的视线就开始飞奔起来。</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break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conversation</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they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discussing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something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important</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不要打断他们的谈话</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他们正在讨论重要的事情。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a:t>
            </a:r>
            <a:r>
              <a:rPr lang="en-US" altLang="zh-CN" sz="2400" b="0" spc="-100" dirty="0">
                <a:solidFill>
                  <a:srgbClr val="000000"/>
                </a:solidFill>
                <a:ea typeface="楷体" panose="02010609060101010101" pitchFamily="49" charset="-122"/>
                <a:cs typeface="Times New Roman" panose="02020603050405020304" pitchFamily="18" charset="0"/>
              </a:rPr>
              <a:t>’</a:t>
            </a:r>
            <a:r>
              <a:rPr lang="en-US" altLang="zh-CN" sz="2400" b="0" spc="-100" dirty="0">
                <a:solidFill>
                  <a:srgbClr val="000000"/>
                </a:solidFill>
                <a:cs typeface="Times New Roman" panose="02020603050405020304" pitchFamily="18" charset="0"/>
              </a:rPr>
              <a:t>m</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hoping</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someday</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break</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into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music</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business</a:t>
            </a:r>
            <a:r>
              <a:rPr lang="en-US" altLang="zh-CN" sz="2400" b="0" spc="-100" dirty="0">
                <a:solidFill>
                  <a:srgbClr val="25477F"/>
                </a:solidFill>
                <a:cs typeface="Times New Roman" panose="02020603050405020304" pitchFamily="18" charset="0"/>
              </a:rPr>
              <a:t>.</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我真希望有天能顺利进入音乐行业。</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35466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1683602"/>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needed</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主语从句</m:t>
                        </m:r>
                      </m:lim>
                    </m:limLow>
                  </m:oMath>
                </a14:m>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homes</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他们所需要的是一口在家附近挖的井。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1683602"/>
              </a:xfrm>
              <a:blipFill>
                <a:blip r:embed="rId2"/>
                <a:stretch>
                  <a:fillRect l="-796" r="-849" b="-6159"/>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2129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主系表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they needed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是主语从句。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dug near their homes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为过去分词短语作后置定语，相当于定语从句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which/that would be dug near their homes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4"/>
          <a:stretch>
            <a:fillRect/>
          </a:stretch>
        </p:blipFill>
        <p:spPr>
          <a:xfrm>
            <a:off x="394015" y="3405015"/>
            <a:ext cx="912981" cy="298464"/>
          </a:xfrm>
          <a:prstGeom prst="rect">
            <a:avLst/>
          </a:prstGeom>
        </p:spPr>
      </p:pic>
    </p:spTree>
    <p:extLst>
      <p:ext uri="{BB962C8B-B14F-4D97-AF65-F5344CB8AC3E}">
        <p14:creationId xmlns:p14="http://schemas.microsoft.com/office/powerpoint/2010/main" val="9618279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常用来引导名词性从句，即主语从句、宾语从句、表语从句和同位语从句。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在引导名词性从句时有两个重要的特点：它在相应的名词性从句中一定有含义，常表示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什么</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的样子</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等；它在相应的名词性从句中一定作成分，而且常作主语、宾语或表语。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6" name="矩形 5"/>
          <p:cNvSpPr/>
          <p:nvPr/>
        </p:nvSpPr>
        <p:spPr>
          <a:xfrm>
            <a:off x="360854" y="3037016"/>
            <a:ext cx="11485848" cy="2238241"/>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surprised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everybody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seemed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very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indifferent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让我吃惊的是每个人似乎对她都很冷淡。</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主语从句</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apart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others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observed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nature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carefully</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他与众不同的地方是他对大自然的细致观察。</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主语从句</a:t>
            </a:r>
            <a:r>
              <a:rPr lang="zh-CN" altLang="zh-CN" sz="2400" b="0" dirty="0" smtClean="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3782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learn what we do not know</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我们能学会我们不懂的东西。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is what I want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那正是我所要的。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这是动物们真正需要的。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no idea what they are talking about</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我不知道他们正在谈论什么。</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同位语从句</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11827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22184"/>
                <a:ext cx="11485848" cy="2622834"/>
              </a:xfrm>
              <a:solidFill>
                <a:srgbClr val="FCE2D0"/>
              </a:solidFill>
            </p:spPr>
            <p:txBody>
              <a:bodyPr/>
              <a:lstStyle/>
              <a:p>
                <a:pPr algn="dist" hangingPunct="0">
                  <a:spcAft>
                    <a:spcPts val="0"/>
                  </a:spcAft>
                </a:pPr>
                <a:r>
                  <a:rPr lang="en-US" altLang="zh-CN" dirty="0" smtClean="0">
                    <a:solidFill>
                      <a:srgbClr val="F3892F"/>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Ryan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with</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which</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well</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was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built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near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非限制性定语从句</m:t>
                        </m:r>
                      </m:lim>
                    </m:limLow>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primary</m:t>
                            </m:r>
                            <m:r>
                              <a:rPr lang="en-US" altLang="zh-CN" b="0" i="0"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schoolin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Uganda</m:t>
                            </m:r>
                          </m:e>
                        </m:bar>
                      </m:e>
                      <m:lim>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en-US" altLang="zh-CN" dirty="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几个月后</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瑞安筹集了</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2000</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美元</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用这笔钱在乌干达的一所小学附近打了一口井。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22184"/>
                <a:ext cx="11485848" cy="2622834"/>
              </a:xfrm>
              <a:blipFill>
                <a:blip r:embed="rId2"/>
                <a:stretch>
                  <a:fillRect l="-796" b="-2093"/>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402694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Ryan had raised the $2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which a well was built near a primary school in Uganda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是非限制性定语从句，修饰先行词</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60854" y="4200879"/>
            <a:ext cx="912981" cy="298464"/>
          </a:xfrm>
          <a:prstGeom prst="rect">
            <a:avLst/>
          </a:prstGeom>
        </p:spPr>
      </p:pic>
    </p:spTree>
    <p:extLst>
      <p:ext uri="{BB962C8B-B14F-4D97-AF65-F5344CB8AC3E}">
        <p14:creationId xmlns:p14="http://schemas.microsoft.com/office/powerpoint/2010/main" val="1103300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a:solidFill>
            <a:srgbClr val="E6E1EF"/>
          </a:solidFill>
        </p:spPr>
        <p:txBody>
          <a:bodyPr/>
          <a:lstStyle/>
          <a:p>
            <a:pPr indent="1792288" hangingPunct="0">
              <a:spcAft>
                <a:spcPts val="0"/>
              </a:spcAf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结构中介词的选用原则：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根据定语从句中谓语动词的习惯搭配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根据先行词的搭配习惯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根据整个句子所表达的意思来决定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提示：英语中为了强调某一名词，不定式前面也可以加上关系代词。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1806478"/>
            <a:ext cx="1821926" cy="323119"/>
          </a:xfrm>
          <a:prstGeom prst="rect">
            <a:avLst/>
          </a:prstGeom>
        </p:spPr>
      </p:pic>
    </p:spTree>
    <p:extLst>
      <p:ext uri="{BB962C8B-B14F-4D97-AF65-F5344CB8AC3E}">
        <p14:creationId xmlns:p14="http://schemas.microsoft.com/office/powerpoint/2010/main" val="24713743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book on which I spent $8</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这就是我花了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美元买的那本书。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book for which I paid $8</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remember the days during which I lived there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我记得我住在那里的那些日子。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remember the day on which I graduated from university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我记得我大学毕业的那天。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colourless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gas without which we can’t live is called oxygen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这种无色气体叫做氧气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没有它我们就不能生存。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is the money with which to buy the piano</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这是买钢琴的钱。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01885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disability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残疾，残障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737734"/>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UNICEF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disabilities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联合国儿童基金会承担了一项长期使命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帮助发展中国家的儿童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包括那些患有疾病或残疾的儿童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528692"/>
            <a:ext cx="6471576" cy="425544"/>
          </a:xfrm>
          <a:prstGeom prst="rect">
            <a:avLst/>
          </a:prstGeom>
        </p:spPr>
      </p:pic>
      <p:pic>
        <p:nvPicPr>
          <p:cNvPr id="9" name="图片 8"/>
          <p:cNvPicPr>
            <a:picLocks noChangeAspect="1"/>
          </p:cNvPicPr>
          <p:nvPr/>
        </p:nvPicPr>
        <p:blipFill>
          <a:blip r:embed="rId4"/>
          <a:stretch>
            <a:fillRect/>
          </a:stretch>
        </p:blipFill>
        <p:spPr>
          <a:xfrm>
            <a:off x="360854" y="883566"/>
            <a:ext cx="11473012" cy="367505"/>
          </a:xfrm>
          <a:prstGeom prst="rect">
            <a:avLst/>
          </a:prstGeom>
        </p:spPr>
      </p:pic>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Isak</a:t>
            </a:r>
            <a:r>
              <a:rPr lang="en-US" altLang="zh-CN"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typical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specific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伊萨克的故事就是一个具有某种学习障碍的孩子的典型故事。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enrich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残疾人士如今做很多事情来丰富他们的生活。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155562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49289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contribution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贡献；捐款，捐赠；稿件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403912"/>
            <a:ext cx="11485848" cy="69538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society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这些人对社会的贡献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194870"/>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pic>
        <p:nvPicPr>
          <p:cNvPr id="11" name="图片 10"/>
          <p:cNvPicPr>
            <a:picLocks noChangeAspect="1"/>
          </p:cNvPicPr>
          <p:nvPr/>
        </p:nvPicPr>
        <p:blipFill>
          <a:blip r:embed="rId5"/>
          <a:stretch>
            <a:fillRect/>
          </a:stretch>
        </p:blipFill>
        <p:spPr>
          <a:xfrm>
            <a:off x="360855" y="1545762"/>
            <a:ext cx="11485848" cy="367915"/>
          </a:xfrm>
          <a:prstGeom prst="rect">
            <a:avLst/>
          </a:prstGeom>
        </p:spPr>
      </p:pic>
      <p:sp>
        <p:nvSpPr>
          <p:cNvPr id="5" name="矩形 4"/>
          <p:cNvSpPr/>
          <p:nvPr/>
        </p:nvSpPr>
        <p:spPr>
          <a:xfrm>
            <a:off x="360854" y="4145012"/>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measures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valuable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contribution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towards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reducing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industrial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accidents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这些措施将会对减少工业事故起重要的作用。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contributions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issue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must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received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Friday</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所有要在五月这一期发表的稿件必须在星期五以前寄到。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physical disability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生理障碍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mental disability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心理障碍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 disability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阅读障碍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
          <p:cNvSpPr txBox="1">
            <a:spLocks/>
          </p:cNvSpPr>
          <p:nvPr/>
        </p:nvSpPr>
        <p:spPr bwMode="auto">
          <a:xfrm>
            <a:off x="360854" y="2492896"/>
            <a:ext cx="11485848" cy="2792239"/>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能力</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使能够；使成为可能</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使伤残</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disabled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有残疾的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370574" y="2654501"/>
            <a:ext cx="1821926" cy="323119"/>
          </a:xfrm>
          <a:prstGeom prst="rect">
            <a:avLst/>
          </a:prstGeom>
        </p:spPr>
      </p:pic>
    </p:spTree>
    <p:extLst>
      <p:ext uri="{BB962C8B-B14F-4D97-AF65-F5344CB8AC3E}">
        <p14:creationId xmlns:p14="http://schemas.microsoft.com/office/powerpoint/2010/main" val="8456773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sensitive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敏感的，容易生气的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sensitive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bookish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他敏感而严肃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这有时会让他显得有点书生气。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7" name="矩形 6"/>
          <p:cNvSpPr/>
          <p:nvPr/>
        </p:nvSpPr>
        <p:spPr>
          <a:xfrm>
            <a:off x="360854" y="2996768"/>
            <a:ext cx="11422984"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very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sensitive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appearance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年轻人对外表很在意。</a:t>
            </a:r>
            <a:endParaRPr lang="zh-CN" altLang="zh-CN" sz="1050" b="0" dirty="0">
              <a:solidFill>
                <a:srgbClr val="000000"/>
              </a:solidFill>
              <a:cs typeface="Times New Roman" panose="02020603050405020304" pitchFamily="18" charset="0"/>
            </a:endParaRPr>
          </a:p>
        </p:txBody>
      </p:sp>
      <p:sp>
        <p:nvSpPr>
          <p:cNvPr id="8" name="内容占位符 1"/>
          <p:cNvSpPr txBox="1">
            <a:spLocks/>
          </p:cNvSpPr>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sensitive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敏感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sensitive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smells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我们当中的一些人对气味很敏感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而其他一些人则更容易记住颜色。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TS8.eps" descr="id:2147486377;FounderCES"/>
          <p:cNvPicPr/>
          <p:nvPr/>
        </p:nvPicPr>
        <p:blipFill>
          <a:blip r:embed="rId3"/>
          <a:stretch>
            <a:fillRect/>
          </a:stretch>
        </p:blipFill>
        <p:spPr>
          <a:xfrm>
            <a:off x="394016" y="3809003"/>
            <a:ext cx="879819" cy="298464"/>
          </a:xfrm>
          <a:prstGeom prst="rect">
            <a:avLst/>
          </a:prstGeom>
        </p:spPr>
      </p:pic>
    </p:spTree>
    <p:extLst>
      <p:ext uri="{BB962C8B-B14F-4D97-AF65-F5344CB8AC3E}">
        <p14:creationId xmlns:p14="http://schemas.microsoft.com/office/powerpoint/2010/main" val="4634931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1130246"/>
          </a:xfrm>
          <a:solidFill>
            <a:srgbClr val="E6E1EF"/>
          </a:solidFill>
        </p:spPr>
        <p:txBody>
          <a:bodyPr/>
          <a:lstStyle/>
          <a:p>
            <a:pPr indent="18827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sensitively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敏感地；谨慎周到地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sensitivity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敏感；体贴，体恤；悟性；敏锐的感觉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2078437"/>
            <a:ext cx="1821926" cy="323119"/>
          </a:xfrm>
          <a:prstGeom prst="rect">
            <a:avLst/>
          </a:prstGeom>
        </p:spPr>
      </p:pic>
      <p:sp>
        <p:nvSpPr>
          <p:cNvPr id="6" name="矩形 5"/>
          <p:cNvSpPr/>
          <p:nvPr/>
        </p:nvSpPr>
        <p:spPr>
          <a:xfrm>
            <a:off x="370574" y="3131492"/>
            <a:ext cx="1147612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handled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matter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sensitively</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她谨慎细致地处理了那件事情。</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blind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feelings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sensitivities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她无视他人的情感和敏感之处。</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659883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hesitate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迟疑，犹豫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她通常很害羞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但她很慷慨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在帮助别人方面丝毫不犹豫。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3" name="矩形 2"/>
          <p:cNvSpPr/>
          <p:nvPr/>
        </p:nvSpPr>
        <p:spPr>
          <a:xfrm>
            <a:off x="360854" y="2938301"/>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didn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hesitate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job</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我毫不犹豫地接受了那份工作。</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telephone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rang</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Catherine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hesitated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debating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whether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answer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电话响了。凯瑟琳犹豫了一下要不要去接。</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111238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犹豫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hesitant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犹豫的，迟疑的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hesitation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毫不犹豫地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no hesitation in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毫不犹豫地做某事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hesitant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不愿做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3573016"/>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No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matter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motherland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needs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hesitation</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无论什么时候</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只要祖国需要我</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我就会毫不犹豫地出发。</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closest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friends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first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hesitant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meet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有许多我起初不愿接触的人现在都成了我最亲密的朋友。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048407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130246"/>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占用</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花费</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时间</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空间或精力</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占领</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占据</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占有</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位置</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阵地</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开始从事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开始干</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工作</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拿起来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继续</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讨论如何处理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701938"/>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UNICEF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disabilities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联合国儿童基金会承担了一项长期使命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帮助发展中国家的儿童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包括那些患有疾病或残疾的儿童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492896"/>
            <a:ext cx="6471576" cy="425544"/>
          </a:xfrm>
          <a:prstGeom prst="rect">
            <a:avLst/>
          </a:prstGeom>
        </p:spPr>
      </p:pic>
    </p:spTree>
    <p:extLst>
      <p:ext uri="{BB962C8B-B14F-4D97-AF65-F5344CB8AC3E}">
        <p14:creationId xmlns:p14="http://schemas.microsoft.com/office/powerpoint/2010/main" val="885350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dropped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他放弃学医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开始学物理。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第二天我们继续赶路。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这桌子太占空间了。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Sunday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这项工作占去了整个星期天。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stopped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passengers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公共汽车停下来让乘客上车。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还有一件事我们要提出来商量。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35556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想出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提出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计划</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想法等</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赶上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走近</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设法拿出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所需钱款</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他经常想出好主意。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7" name="矩形 6"/>
          <p:cNvSpPr/>
          <p:nvPr/>
        </p:nvSpPr>
        <p:spPr>
          <a:xfrm>
            <a:off x="360854" y="2411010"/>
            <a:ext cx="11485848" cy="397031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artist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unique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design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sculpture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艺术家想出了一个独特的雕塑设计。</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engineers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finally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solution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工程师们最终想到了问题的一个解决方法。</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$10</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street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我走近落在街上的一张十美元的钞票。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Warren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$15</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million</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London</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如果沃伦能拿出那</a:t>
            </a:r>
            <a:r>
              <a:rPr lang="en-US" altLang="zh-CN" sz="2400" b="0" dirty="0">
                <a:solidFill>
                  <a:srgbClr val="000000"/>
                </a:solidFill>
                <a:cs typeface="Times New Roman" panose="02020603050405020304" pitchFamily="18" charset="0"/>
              </a:rPr>
              <a:t>1500</a:t>
            </a:r>
            <a:r>
              <a:rPr lang="zh-CN" altLang="zh-CN" sz="2400" b="0" dirty="0">
                <a:solidFill>
                  <a:srgbClr val="000000"/>
                </a:solidFill>
                <a:ea typeface="楷体" panose="02010609060101010101" pitchFamily="49" charset="-122"/>
                <a:cs typeface="Times New Roman" panose="02020603050405020304" pitchFamily="18" charset="0"/>
              </a:rPr>
              <a:t>万美元</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我们就去伦敦。</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848105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788497"/>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role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起某种作用</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扮演角色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709460"/>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volunteers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increasingly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assistance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fields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志愿者在环境保护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残疾人救助等许多领域也发挥着越来越重要的作用。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500418"/>
            <a:ext cx="6471576" cy="425544"/>
          </a:xfrm>
          <a:prstGeom prst="rect">
            <a:avLst/>
          </a:prstGeom>
        </p:spPr>
      </p:pic>
    </p:spTree>
    <p:extLst>
      <p:ext uri="{BB962C8B-B14F-4D97-AF65-F5344CB8AC3E}">
        <p14:creationId xmlns:p14="http://schemas.microsoft.com/office/powerpoint/2010/main" val="14592221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E6E1EF"/>
          </a:solidFill>
        </p:spPr>
        <p:txBody>
          <a:bodyPr/>
          <a:lstStyle/>
          <a:p>
            <a:pPr indent="18827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a role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中起一定的作用；在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中扮演角色</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a part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the leading role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扮演主角；起主要作用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6" name="矩形 5"/>
          <p:cNvSpPr/>
          <p:nvPr/>
        </p:nvSpPr>
        <p:spPr>
          <a:xfrm>
            <a:off x="360854" y="2430364"/>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Computers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play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increasingly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important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role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studies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在我们的学习中</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电脑起着越来越重要的作用。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Computers play an increasingly important part in our studies</a:t>
            </a:r>
            <a:r>
              <a:rPr lang="en-US" altLang="zh-CN" sz="2400" b="0" dirty="0">
                <a:solidFill>
                  <a:srgbClr val="25477F"/>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err="1">
                <a:solidFill>
                  <a:srgbClr val="000000"/>
                </a:solidFill>
                <a:cs typeface="Times New Roman" panose="02020603050405020304" pitchFamily="18" charset="0"/>
              </a:rPr>
              <a:t>Mrs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Green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always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plays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leading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role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格林太太总是扮演主角。</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83421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contributions to/towards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做出贡献；给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 a contribution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发送稿件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tidy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我们应当为保持校园整洁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卫生做贡献。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
          <p:cNvSpPr txBox="1">
            <a:spLocks/>
          </p:cNvSpPr>
          <p:nvPr/>
        </p:nvSpPr>
        <p:spPr bwMode="auto">
          <a:xfrm>
            <a:off x="360854" y="3140968"/>
            <a:ext cx="11485848" cy="2238241"/>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贡献；撰稿；捐赠（</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尤指款或物</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）；增进；是</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的原因之一；添加（</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到某物</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contributor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贡献者；（</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杂志或书的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）撰稿人；捐款者；（</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电台</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电视节目中的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）嘉宾；促成物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370574" y="3302573"/>
            <a:ext cx="1821926" cy="323119"/>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1683602"/>
              </a:xfrm>
              <a:solidFill>
                <a:srgbClr val="FCE2D0"/>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whichwere</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spoken</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by</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Ryan</m:t>
                            </m:r>
                          </m:e>
                        </m:ba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定语从句</m:t>
                        </m:r>
                      </m:lim>
                    </m:limLow>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正如瑞安所说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我们不仅需要捐款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还需要获得新的想法。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1683602"/>
              </a:xfrm>
              <a:blipFill>
                <a:blip r:embed="rId2"/>
                <a:stretch>
                  <a:fillRect l="-796" r="-849" b="-7609"/>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2129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此句的主干为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need to not only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also</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in the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Ryan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是方式状语，其中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引导定语从句，修饰先行词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，此处可转换为过去分词短语</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spoken by Ryan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4"/>
          <a:stretch>
            <a:fillRect/>
          </a:stretch>
        </p:blipFill>
        <p:spPr>
          <a:xfrm>
            <a:off x="394015" y="3405015"/>
            <a:ext cx="912981" cy="298464"/>
          </a:xfrm>
          <a:prstGeom prst="rect">
            <a:avLst/>
          </a:prstGeom>
        </p:spPr>
      </p:pic>
    </p:spTree>
    <p:extLst>
      <p:ext uri="{BB962C8B-B14F-4D97-AF65-F5344CB8AC3E}">
        <p14:creationId xmlns:p14="http://schemas.microsoft.com/office/powerpoint/2010/main" val="17755781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only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用于连接两个表示并列关系的成分，着重强调后者，意为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不仅</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而且</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有时可以省略。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only</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also</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连接两个主语时，谓语要和与其最近的主语保持人称和数的一致。 </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only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连接句子时，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only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可以置于句首表示强调，这时第一分句要采用部分倒装结构。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70574" y="3591014"/>
            <a:ext cx="11476128" cy="2862322"/>
          </a:xfrm>
          <a:prstGeom prst="rect">
            <a:avLst/>
          </a:prstGeom>
        </p:spPr>
        <p:txBody>
          <a:bodyPr wrap="square">
            <a:spAutoFit/>
          </a:bodyPr>
          <a:lstStyle/>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Americans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British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speak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language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also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large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number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social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customs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美国人和英国人不但语言相同</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而且有很多相同的社会风俗。</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连接谓语</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endParaRPr lang="zh-CN" altLang="zh-CN" sz="1050" b="0" dirty="0">
              <a:solidFill>
                <a:srgbClr val="000000"/>
              </a:solidFill>
              <a:cs typeface="Times New Roman" panose="02020603050405020304" pitchFamily="18" charset="0"/>
            </a:endParaRPr>
          </a:p>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Light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bright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err="1">
                <a:solidFill>
                  <a:srgbClr val="000000"/>
                </a:solidFill>
                <a:cs typeface="Times New Roman" panose="02020603050405020304" pitchFamily="18" charset="0"/>
              </a:rPr>
              <a:t>colours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happier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active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浅色和鲜艳的颜色不但使人更快乐</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也会使人更加活跃。</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连接宾语补足语</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431816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Shakespeare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actor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莎士比亚不仅是一位剧作家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而且是一位演员。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连接表语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reminds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pleasantly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thankfully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如果你的朋友善意地指出你的缺点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你不但要欣然接受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而且要心怀感激之情。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人类不但征服了天空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而且征服了太空。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连接定语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不仅是学生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老师也反对这个计划。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86064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不仅是老师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学生也反对这个计划。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first-class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tremendously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他不仅有着头等聪明的脑子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而且工作很能吃苦。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384422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1829797"/>
            <a:ext cx="11485848" cy="576248"/>
          </a:xfrm>
        </p:spPr>
        <p:txBody>
          <a:bodyPr/>
          <a:lstStyle/>
          <a:p>
            <a:pPr hangingPunct="0">
              <a:spcAft>
                <a:spcPts val="0"/>
              </a:spcAft>
            </a:pP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aid </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帮助，援助　</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援助；帮助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sp>
        <p:nvSpPr>
          <p:cNvPr id="10" name="内容占位符 1"/>
          <p:cNvSpPr txBox="1">
            <a:spLocks/>
          </p:cNvSpPr>
          <p:nvPr/>
        </p:nvSpPr>
        <p:spPr bwMode="auto">
          <a:xfrm>
            <a:off x="360854" y="2737734"/>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December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Prague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Nazis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一位朋友邀请温顿来布拉格帮助那些正逃离纳粹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迫害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的人们。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3"/>
          <a:stretch>
            <a:fillRect/>
          </a:stretch>
        </p:blipFill>
        <p:spPr>
          <a:xfrm>
            <a:off x="5375126" y="2528692"/>
            <a:ext cx="6471576" cy="425544"/>
          </a:xfrm>
          <a:prstGeom prst="rect">
            <a:avLst/>
          </a:prstGeom>
        </p:spPr>
      </p:pic>
      <p:pic>
        <p:nvPicPr>
          <p:cNvPr id="13" name="图片 12"/>
          <p:cNvPicPr>
            <a:picLocks noChangeAspect="1"/>
          </p:cNvPicPr>
          <p:nvPr/>
        </p:nvPicPr>
        <p:blipFill>
          <a:blip r:embed="rId4"/>
          <a:stretch>
            <a:fillRect/>
          </a:stretch>
        </p:blipFill>
        <p:spPr>
          <a:xfrm>
            <a:off x="360855" y="879791"/>
            <a:ext cx="11485848" cy="361985"/>
          </a:xfrm>
          <a:prstGeom prst="rect">
            <a:avLst/>
          </a:prstGeom>
        </p:spPr>
      </p:pic>
    </p:spTree>
    <p:extLst>
      <p:ext uri="{BB962C8B-B14F-4D97-AF65-F5344CB8AC3E}">
        <p14:creationId xmlns:p14="http://schemas.microsoft.com/office/powerpoint/2010/main" val="22559581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0897"/>
            <a:ext cx="11485848" cy="2792239"/>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aid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的帮助下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to one’s aid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帮助某人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succeeded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method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discovered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借助于自己发现的一种全新的方法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他获得了成功。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Whenever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每当我处于困境时</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她都会来帮我。</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2052936"/>
            <a:ext cx="879819" cy="298464"/>
          </a:xfrm>
          <a:prstGeom prst="rect">
            <a:avLst/>
          </a:prstGeom>
        </p:spPr>
      </p:pic>
    </p:spTree>
    <p:extLst>
      <p:ext uri="{BB962C8B-B14F-4D97-AF65-F5344CB8AC3E}">
        <p14:creationId xmlns:p14="http://schemas.microsoft.com/office/powerpoint/2010/main" val="15410188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17018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aid/assist/help</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为正式用词，主要指帮助他人脱离危险或战胜困难，侧重强者对急需帮助的弱者的帮助。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强调在提供帮助时，以受助者为主，所给的帮助起第二位或从属的作用。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为最普通用词，含义广泛，可以指一般性的或迫切需要的帮助，侧重积极地为他人提供物质、精神或其他方面的帮助。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good dictionary can aid language learning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一部好词典有助于语言学习。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nurse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assisted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operating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护士在手术室帮助医生。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你本可帮助我的。为什么只坐在一旁瞧着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724;FounderCES"/>
          <p:cNvPicPr/>
          <p:nvPr/>
        </p:nvPicPr>
        <p:blipFill>
          <a:blip r:embed="rId2"/>
          <a:stretch>
            <a:fillRect/>
          </a:stretch>
        </p:blipFill>
        <p:spPr>
          <a:xfrm>
            <a:off x="392576" y="878120"/>
            <a:ext cx="1640028" cy="382330"/>
          </a:xfrm>
          <a:prstGeom prst="rect">
            <a:avLst/>
          </a:prstGeom>
        </p:spPr>
      </p:pic>
    </p:spTree>
    <p:extLst>
      <p:ext uri="{BB962C8B-B14F-4D97-AF65-F5344CB8AC3E}">
        <p14:creationId xmlns:p14="http://schemas.microsoft.com/office/powerpoint/2010/main" val="2651731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major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重要的，主要的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专业；主修课程；主修（某专业的）学生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主修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069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Achievements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主要成就和奖项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1651"/>
            <a:ext cx="6471576" cy="425544"/>
          </a:xfrm>
          <a:prstGeom prst="rect">
            <a:avLst/>
          </a:prstGeom>
        </p:spPr>
      </p:pic>
      <p:sp>
        <p:nvSpPr>
          <p:cNvPr id="7" name="矩形 6"/>
          <p:cNvSpPr/>
          <p:nvPr/>
        </p:nvSpPr>
        <p:spPr>
          <a:xfrm>
            <a:off x="360854" y="2388944"/>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factor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decision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usually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professional</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决定留下还是离开的主要因素通常是职业发展。</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three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years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Computer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Science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在过去的三年里</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我的专业一直是计算机科学。</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English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asked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explore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roots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language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英语专业的学生会被要求探究语言的根源。</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0180647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E6E1EF"/>
          </a:solidFill>
        </p:spPr>
        <p:txBody>
          <a:bodyPr/>
          <a:lstStyle/>
          <a:p>
            <a:pPr indent="18827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大多数，多数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majority of/a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majority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in a/the majority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占多数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2492896"/>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majority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interviewed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prefer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TV</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radio</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大多数接受采访的人都喜欢看电视多于听收音机。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WeChat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available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vast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majority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countries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around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world</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微信在世界上的大多数国家都可以使用。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Britain</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women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majority</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在英国</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女性占多数。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065641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6620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obtain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获得，得到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38077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Drug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Certificate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qinghaosu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issued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Ministry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获得中国卫生部颁发的青蒿素新药证书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171731"/>
            <a:ext cx="6471576" cy="425544"/>
          </a:xfrm>
          <a:prstGeom prst="rect">
            <a:avLst/>
          </a:prstGeom>
        </p:spPr>
      </p:pic>
      <p:sp>
        <p:nvSpPr>
          <p:cNvPr id="3" name="矩形 2"/>
          <p:cNvSpPr/>
          <p:nvPr/>
        </p:nvSpPr>
        <p:spPr>
          <a:xfrm>
            <a:off x="360854" y="3666906"/>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Only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direct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obtain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change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只有采取大规模直接行动</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我们才会取得这样的改变。</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427254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628800"/>
            <a:ext cx="11485848" cy="3416320"/>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articles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magazine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她给这家杂志撰写了一些稿件。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disasters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obviously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crisis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很显然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自然灾害是造成该大陆经济危机的原因之一。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Vehicles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pollution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车辆尾气被认为是造成空气污染的一个主要原因。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regular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contributor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magazines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他经常为儿童刊物写稿。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163605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indent="1701800" hangingPunct="0">
              <a:lnSpc>
                <a:spcPct val="130000"/>
              </a:lnSpc>
              <a:spcAft>
                <a:spcPts val="0"/>
              </a:spcAf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obtain&amp;attain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都以</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结尾，都有</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是付出努力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具体的东西。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是付出更大努力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获得，实现（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achieve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accomplish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抽象的东西，如</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目标，胜利</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scholarships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lessons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体育运动既能帮助学生获得大学奖学金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又能给他们上宝贵的人生课。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preferred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condition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specific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年轻人列出自己喜欢的大学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并得到大学的入学名额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条件是他们在期末考试中取得特定的成绩。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7724;FounderCES"/>
          <p:cNvPicPr/>
          <p:nvPr/>
        </p:nvPicPr>
        <p:blipFill>
          <a:blip r:embed="rId2"/>
          <a:stretch>
            <a:fillRect/>
          </a:stretch>
        </p:blipFill>
        <p:spPr>
          <a:xfrm>
            <a:off x="392576" y="850961"/>
            <a:ext cx="1640028" cy="382330"/>
          </a:xfrm>
          <a:prstGeom prst="rect">
            <a:avLst/>
          </a:prstGeom>
        </p:spPr>
      </p:pic>
    </p:spTree>
    <p:extLst>
      <p:ext uri="{BB962C8B-B14F-4D97-AF65-F5344CB8AC3E}">
        <p14:creationId xmlns:p14="http://schemas.microsoft.com/office/powerpoint/2010/main" val="5769666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130246"/>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理解</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动物或植物</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摄入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吸收</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欺骗</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收留</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收容</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尤指无家可归者或逃难者</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66725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photographs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addresses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日志中有孩子们的照片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名字以及收留他们的家庭地址。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458211"/>
            <a:ext cx="6471576" cy="425544"/>
          </a:xfrm>
          <a:prstGeom prst="rect">
            <a:avLst/>
          </a:prstGeom>
        </p:spPr>
      </p:pic>
      <p:sp>
        <p:nvSpPr>
          <p:cNvPr id="5" name="矩形 4"/>
          <p:cNvSpPr/>
          <p:nvPr/>
        </p:nvSpPr>
        <p:spPr>
          <a:xfrm>
            <a:off x="378066" y="3978930"/>
            <a:ext cx="11468636"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Trees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carbon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dioxide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give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oxygen</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树木吸收二氧化碳并释放出氧气。</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enough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food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feel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get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easily</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如果你没有摄取足够的食物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你可能会感到虚弱</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容易生病。</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665473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6863"/>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minutes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过了几分钟我才理解他在说什么。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promise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我们被他的诺言欺骗了。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homeless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他很善良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收留了一个无家可归的男孩。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37527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pass</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逝世</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谢世</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消失</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消逝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069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Nicholas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尼古拉斯</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温顿于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日去世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享年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1651"/>
            <a:ext cx="6471576" cy="425544"/>
          </a:xfrm>
          <a:prstGeom prst="rect">
            <a:avLst/>
          </a:prstGeom>
        </p:spPr>
      </p:pic>
      <p:sp>
        <p:nvSpPr>
          <p:cNvPr id="3" name="矩形 2"/>
          <p:cNvSpPr/>
          <p:nvPr/>
        </p:nvSpPr>
        <p:spPr>
          <a:xfrm>
            <a:off x="360854" y="2946826"/>
            <a:ext cx="11485848" cy="1684244"/>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unfortunately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passed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away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last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year</a:t>
            </a:r>
            <a:r>
              <a:rPr lang="en-US" altLang="zh-CN" sz="2400" b="0">
                <a:solidFill>
                  <a:srgbClr val="25477F"/>
                </a:solidFill>
                <a:cs typeface="Times New Roman" panose="02020603050405020304" pitchFamily="18" charset="0"/>
              </a:rPr>
              <a:t>.</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他去年不幸逝世。</a:t>
            </a:r>
            <a:endParaRPr lang="zh-CN" altLang="zh-CN" sz="1050" b="0">
              <a:solidFill>
                <a:srgbClr val="000000"/>
              </a:solidFill>
              <a:cs typeface="Times New Roman" panose="02020603050405020304" pitchFamily="18" charset="0"/>
            </a:endParaRPr>
          </a:p>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cold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weather</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will</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pass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away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within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few</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days</a:t>
            </a:r>
            <a:r>
              <a:rPr lang="en-US" altLang="zh-CN" sz="2400" b="0">
                <a:solidFill>
                  <a:srgbClr val="25477F"/>
                </a:solidFill>
                <a:cs typeface="Times New Roman" panose="02020603050405020304" pitchFamily="18" charset="0"/>
              </a:rPr>
              <a:t>.</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寒冷的天气在几天之内就会过去。</a:t>
            </a:r>
            <a:endParaRPr lang="zh-CN" altLang="zh-CN" sz="1050" b="0">
              <a:solidFill>
                <a:srgbClr val="000000"/>
              </a:solidFill>
              <a:cs typeface="Times New Roman" panose="02020603050405020304" pitchFamily="18" charset="0"/>
            </a:endParaRPr>
          </a:p>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Many</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these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customs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have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passed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away</a:t>
            </a:r>
            <a:r>
              <a:rPr lang="en-US" altLang="zh-CN" sz="2400" b="0">
                <a:solidFill>
                  <a:srgbClr val="25477F"/>
                </a:solidFill>
                <a:cs typeface="Times New Roman" panose="02020603050405020304" pitchFamily="18" charset="0"/>
              </a:rPr>
              <a:t>.</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这些风俗有很多已经消失了。</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066317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a:solidFill>
            <a:srgbClr val="E6E1EF"/>
          </a:solidFill>
        </p:spPr>
        <p:txBody>
          <a:bodyPr/>
          <a:lstStyle/>
          <a:p>
            <a:pPr indent="1882775"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有关的其他短语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传递；继续下去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失去知觉；昏过去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越过；忽略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off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顺利举行；停止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through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）；经历；遭受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by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 down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一代代沿传下来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Tree>
    <p:extLst>
      <p:ext uri="{BB962C8B-B14F-4D97-AF65-F5344CB8AC3E}">
        <p14:creationId xmlns:p14="http://schemas.microsoft.com/office/powerpoint/2010/main" val="19686241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almost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他痛得快要昏死过去了。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industry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period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该行业正经历一场变革。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三个星期过去了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而她没有打电话过来。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这些故事世代相传。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57386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1692899"/>
              </a:xfrm>
              <a:solidFill>
                <a:srgbClr val="FCE2D0"/>
              </a:solidFill>
            </p:spPr>
            <p:txBody>
              <a:bodyPr/>
              <a:lstStyle/>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leaving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school</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时间状语</m:t>
                        </m:r>
                      </m:lim>
                    </m:limLow>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banks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Germany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France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一毕业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温顿就先后在德国和法国的银行工作。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1692899"/>
              </a:xfrm>
              <a:blipFill>
                <a:blip r:embed="rId2"/>
                <a:stretch>
                  <a:fillRect l="-796" r="-849" b="-6115"/>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21297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Winton worked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leaving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为时间状语。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4"/>
          <a:stretch>
            <a:fillRect/>
          </a:stretch>
        </p:blipFill>
        <p:spPr>
          <a:xfrm>
            <a:off x="394015" y="3405015"/>
            <a:ext cx="912981" cy="298464"/>
          </a:xfrm>
          <a:prstGeom prst="rect">
            <a:avLst/>
          </a:prstGeom>
        </p:spPr>
      </p:pic>
      <p:sp>
        <p:nvSpPr>
          <p:cNvPr id="6" name="内容占位符 1"/>
          <p:cNvSpPr txBox="1">
            <a:spLocks/>
          </p:cNvSpPr>
          <p:nvPr/>
        </p:nvSpPr>
        <p:spPr bwMode="auto">
          <a:xfrm>
            <a:off x="360854" y="3927063"/>
            <a:ext cx="11485848" cy="2238241"/>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on/upon doing sth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刚一做某事（</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结构：介词＋动名词（</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或者表示动作的名词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功能：相当于</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soon as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引导的时间状语从句。这个结构表示它所表达的动作刚一发生或完成，句子谓语所表达的动作便接着发生。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拓展.eps" descr="id:2147486363;FounderCES"/>
          <p:cNvPicPr/>
          <p:nvPr/>
        </p:nvPicPr>
        <p:blipFill>
          <a:blip r:embed="rId5"/>
          <a:stretch>
            <a:fillRect/>
          </a:stretch>
        </p:blipFill>
        <p:spPr>
          <a:xfrm>
            <a:off x="370574" y="4088668"/>
            <a:ext cx="1821926" cy="323119"/>
          </a:xfrm>
          <a:prstGeom prst="rect">
            <a:avLst/>
          </a:prstGeom>
        </p:spPr>
      </p:pic>
    </p:spTree>
    <p:extLst>
      <p:ext uri="{BB962C8B-B14F-4D97-AF65-F5344CB8AC3E}">
        <p14:creationId xmlns:p14="http://schemas.microsoft.com/office/powerpoint/2010/main" val="38042836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810955"/>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arriving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farmers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这些大学生一到村里就去帮助农民工作。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soon as they arrived at the village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college students went to help the farmers with their work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their arrival at the village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college students went to help the farmers with their work</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on/upon 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后面句子的主语就是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动作的发出者。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186666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1130246"/>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过去分词作定语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过去分词作定语有前置和后置两种情况。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
        <p:nvSpPr>
          <p:cNvPr id="5" name="内容占位符 1"/>
          <p:cNvSpPr txBox="1">
            <a:spLocks/>
          </p:cNvSpPr>
          <p:nvPr/>
        </p:nvSpPr>
        <p:spPr bwMode="auto">
          <a:xfrm>
            <a:off x="360854" y="320647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单个的过去分词作定语，通常放在被修饰的名词之前，表示被动和完成意义。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及物动词的被动意义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honoured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guest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一位受尊敬的客人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injured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workers are now being taken good care of in the hospital</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受伤的工人现正在医院受到良好的照料。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669566"/>
            <a:ext cx="2163606" cy="462533"/>
          </a:xfrm>
          <a:prstGeom prst="rect">
            <a:avLst/>
          </a:prstGeom>
        </p:spPr>
      </p:pic>
      <p:sp>
        <p:nvSpPr>
          <p:cNvPr id="7" name="矩形 6"/>
          <p:cNvSpPr/>
          <p:nvPr/>
        </p:nvSpPr>
        <p:spPr>
          <a:xfrm>
            <a:off x="406574" y="2564904"/>
            <a:ext cx="211788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前置定语 </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32765471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不及物动词的完成意义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retired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一位退休的教师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cleaning the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fallen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leaves in the yard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他们正在打扫院子里的落叶。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64543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relief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减轻，缓解；宽心，解脱；救济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48977"/>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amount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carefully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commonest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observations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病人在仔细清洗和干燥皮肤后所感受到的宽慰和舒适是病床旁最常见的观察结果之一。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39935"/>
            <a:ext cx="6471576" cy="425544"/>
          </a:xfrm>
          <a:prstGeom prst="rect">
            <a:avLst/>
          </a:prstGeom>
        </p:spPr>
      </p:pic>
      <p:sp>
        <p:nvSpPr>
          <p:cNvPr id="3" name="矩形 2"/>
          <p:cNvSpPr/>
          <p:nvPr/>
        </p:nvSpPr>
        <p:spPr>
          <a:xfrm>
            <a:off x="360854" y="3496940"/>
            <a:ext cx="11485848" cy="1684244"/>
          </a:xfrm>
          <a:prstGeom prst="rect">
            <a:avLst/>
          </a:prstGeom>
        </p:spPr>
        <p:txBody>
          <a:bodyPr wrap="square">
            <a:spAutoFit/>
          </a:bodyPr>
          <a:lstStyle/>
          <a:p>
            <a:pPr algn="just">
              <a:lnSpc>
                <a:spcPct val="150000"/>
              </a:lnSpc>
              <a:spcAft>
                <a:spcPts val="0"/>
              </a:spcAft>
            </a:pPr>
            <a:r>
              <a:rPr lang="en-US" altLang="zh-CN" sz="2400" b="0" dirty="0" smtClean="0">
                <a:solidFill>
                  <a:srgbClr val="000000"/>
                </a:solidFill>
                <a:ea typeface="Times New Roman" panose="02020603050405020304" pitchFamily="18" charset="0"/>
                <a:cs typeface="Times New Roman" panose="02020603050405020304" pitchFamily="18" charset="0"/>
              </a:rPr>
              <a:t>·</a:t>
            </a:r>
            <a:r>
              <a:rPr lang="en-US" altLang="zh-CN" sz="2400" b="0" dirty="0" smtClean="0">
                <a:solidFill>
                  <a:srgbClr val="000000"/>
                </a:solidFill>
                <a:cs typeface="Times New Roman" panose="02020603050405020304" pitchFamily="18" charset="0"/>
              </a:rPr>
              <a:t>It</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was</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a</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relief</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to</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be</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spc="-100" dirty="0" smtClean="0">
                <a:solidFill>
                  <a:srgbClr val="000000"/>
                </a:solidFill>
                <a:cs typeface="Times New Roman" panose="02020603050405020304" pitchFamily="18" charset="0"/>
              </a:rPr>
              <a:t>able</a:t>
            </a:r>
            <a:r>
              <a:rPr lang="en-US" altLang="zh-CN" sz="2400" b="0" spc="-100" dirty="0" smtClean="0">
                <a:solidFill>
                  <a:srgbClr val="000000"/>
                </a:solidFill>
                <a:ea typeface="楷体" panose="02010609060101010101" pitchFamily="49" charset="-122"/>
                <a:cs typeface="Times New Roman" panose="02020603050405020304" pitchFamily="18" charset="0"/>
              </a:rPr>
              <a:t> </a:t>
            </a:r>
            <a:r>
              <a:rPr lang="en-US" altLang="zh-CN" sz="2400" b="0" spc="-100" dirty="0" smtClean="0">
                <a:solidFill>
                  <a:srgbClr val="000000"/>
                </a:solidFill>
                <a:cs typeface="Times New Roman" panose="02020603050405020304" pitchFamily="18" charset="0"/>
              </a:rPr>
              <a:t>to</a:t>
            </a:r>
            <a:r>
              <a:rPr lang="en-US" altLang="zh-CN" sz="2400" b="0" spc="-100" dirty="0" smtClean="0">
                <a:solidFill>
                  <a:srgbClr val="000000"/>
                </a:solidFill>
                <a:ea typeface="楷体" panose="02010609060101010101" pitchFamily="49" charset="-122"/>
                <a:cs typeface="Times New Roman" panose="02020603050405020304" pitchFamily="18" charset="0"/>
              </a:rPr>
              <a:t> </a:t>
            </a:r>
            <a:r>
              <a:rPr lang="en-US" altLang="zh-CN" sz="2400" b="0" spc="-100" dirty="0" smtClean="0">
                <a:solidFill>
                  <a:srgbClr val="000000"/>
                </a:solidFill>
                <a:cs typeface="Times New Roman" panose="02020603050405020304" pitchFamily="18" charset="0"/>
              </a:rPr>
              <a:t>talk</a:t>
            </a:r>
            <a:r>
              <a:rPr lang="en-US" altLang="zh-CN" sz="2400" b="0" spc="-100" dirty="0" smtClean="0">
                <a:solidFill>
                  <a:srgbClr val="000000"/>
                </a:solidFill>
                <a:ea typeface="楷体" panose="02010609060101010101" pitchFamily="49" charset="-122"/>
                <a:cs typeface="Times New Roman" panose="02020603050405020304" pitchFamily="18" charset="0"/>
              </a:rPr>
              <a:t> </a:t>
            </a:r>
            <a:r>
              <a:rPr lang="en-US" altLang="zh-CN" sz="2400" b="0" spc="-100" dirty="0" smtClean="0">
                <a:solidFill>
                  <a:srgbClr val="000000"/>
                </a:solidFill>
                <a:cs typeface="Times New Roman" panose="02020603050405020304" pitchFamily="18" charset="0"/>
              </a:rPr>
              <a:t>to</a:t>
            </a:r>
            <a:r>
              <a:rPr lang="en-US" altLang="zh-CN" sz="2400" b="0" spc="-100" dirty="0" smtClean="0">
                <a:solidFill>
                  <a:srgbClr val="000000"/>
                </a:solidFill>
                <a:ea typeface="楷体" panose="02010609060101010101" pitchFamily="49" charset="-122"/>
                <a:cs typeface="Times New Roman" panose="02020603050405020304" pitchFamily="18" charset="0"/>
              </a:rPr>
              <a:t> </a:t>
            </a:r>
            <a:r>
              <a:rPr lang="en-US" altLang="zh-CN" sz="2400" b="0" spc="-100" dirty="0" smtClean="0">
                <a:solidFill>
                  <a:srgbClr val="000000"/>
                </a:solidFill>
                <a:cs typeface="Times New Roman" panose="02020603050405020304" pitchFamily="18" charset="0"/>
              </a:rPr>
              <a:t>someone</a:t>
            </a:r>
            <a:r>
              <a:rPr lang="en-US" altLang="zh-CN" sz="2400" b="0" spc="-100" dirty="0" smtClean="0">
                <a:solidFill>
                  <a:srgbClr val="000000"/>
                </a:solidFill>
                <a:ea typeface="楷体" panose="02010609060101010101" pitchFamily="49" charset="-122"/>
                <a:cs typeface="Times New Roman" panose="02020603050405020304" pitchFamily="18" charset="0"/>
              </a:rPr>
              <a:t> </a:t>
            </a:r>
            <a:r>
              <a:rPr lang="en-US" altLang="zh-CN" sz="2400" b="0" spc="-100" dirty="0" smtClean="0">
                <a:solidFill>
                  <a:srgbClr val="000000"/>
                </a:solidFill>
                <a:cs typeface="Times New Roman" panose="02020603050405020304" pitchFamily="18" charset="0"/>
              </a:rPr>
              <a:t>about</a:t>
            </a:r>
            <a:r>
              <a:rPr lang="en-US" altLang="zh-CN" sz="2400" b="0" spc="-100" dirty="0" smtClean="0">
                <a:solidFill>
                  <a:srgbClr val="000000"/>
                </a:solidFill>
                <a:ea typeface="楷体" panose="02010609060101010101" pitchFamily="49" charset="-122"/>
                <a:cs typeface="Times New Roman" panose="02020603050405020304" pitchFamily="18" charset="0"/>
              </a:rPr>
              <a:t> </a:t>
            </a:r>
            <a:r>
              <a:rPr lang="en-US" altLang="zh-CN" sz="2400" b="0" spc="-100" dirty="0" smtClean="0">
                <a:solidFill>
                  <a:srgbClr val="000000"/>
                </a:solidFill>
                <a:cs typeface="Times New Roman" panose="02020603050405020304" pitchFamily="18" charset="0"/>
              </a:rPr>
              <a:t>it</a:t>
            </a:r>
            <a:r>
              <a:rPr lang="en-US" altLang="zh-CN" sz="2400" b="0" spc="-100" dirty="0" smtClean="0">
                <a:solidFill>
                  <a:srgbClr val="25477F"/>
                </a:solidFill>
                <a:cs typeface="Times New Roman" panose="02020603050405020304" pitchFamily="18" charset="0"/>
              </a:rPr>
              <a:t>.</a:t>
            </a:r>
            <a:r>
              <a:rPr lang="zh-CN" altLang="zh-CN" sz="2400" b="0" spc="-100" dirty="0" smtClean="0">
                <a:solidFill>
                  <a:srgbClr val="000000"/>
                </a:solidFill>
                <a:ea typeface="楷体" panose="02010609060101010101" pitchFamily="49" charset="-122"/>
                <a:cs typeface="Times New Roman" panose="02020603050405020304" pitchFamily="18" charset="0"/>
              </a:rPr>
              <a:t>能和别人谈谈这件事</a:t>
            </a:r>
            <a:r>
              <a:rPr lang="zh-CN" altLang="zh-CN" sz="2400" b="0" spc="-100" dirty="0" smtClean="0">
                <a:solidFill>
                  <a:srgbClr val="000000"/>
                </a:solidFill>
                <a:cs typeface="Times New Roman" panose="02020603050405020304" pitchFamily="18" charset="0"/>
              </a:rPr>
              <a:t>，</a:t>
            </a:r>
            <a:r>
              <a:rPr lang="zh-CN" altLang="zh-CN" sz="2400" b="0" spc="-100" dirty="0" smtClean="0">
                <a:solidFill>
                  <a:srgbClr val="000000"/>
                </a:solidFill>
                <a:ea typeface="楷体" panose="02010609060101010101" pitchFamily="49" charset="-122"/>
                <a:cs typeface="Times New Roman" panose="02020603050405020304" pitchFamily="18" charset="0"/>
              </a:rPr>
              <a:t>感到舒心多了。</a:t>
            </a:r>
            <a:endParaRPr lang="zh-CN" altLang="zh-CN" sz="1050" b="0" spc="-100" dirty="0" smtClean="0">
              <a:solidFill>
                <a:srgbClr val="000000"/>
              </a:solidFill>
              <a:cs typeface="Times New Roman" panose="02020603050405020304" pitchFamily="18" charset="0"/>
            </a:endParaRPr>
          </a:p>
          <a:p>
            <a:pPr algn="just">
              <a:lnSpc>
                <a:spcPct val="150000"/>
              </a:lnSpc>
              <a:spcAft>
                <a:spcPts val="0"/>
              </a:spcAft>
            </a:pPr>
            <a:r>
              <a:rPr lang="en-US" altLang="zh-CN" sz="2400" b="0" dirty="0" smtClean="0">
                <a:solidFill>
                  <a:srgbClr val="000000"/>
                </a:solidFill>
                <a:ea typeface="Times New Roman" panose="02020603050405020304" pitchFamily="18" charset="0"/>
                <a:cs typeface="Times New Roman" panose="02020603050405020304" pitchFamily="18" charset="0"/>
              </a:rPr>
              <a:t>·</a:t>
            </a:r>
            <a:r>
              <a:rPr lang="en-US" altLang="zh-CN" sz="2400" b="0" dirty="0" smtClean="0">
                <a:solidFill>
                  <a:srgbClr val="000000"/>
                </a:solidFill>
                <a:cs typeface="Times New Roman" panose="02020603050405020304" pitchFamily="18" charset="0"/>
              </a:rPr>
              <a:t>Relief</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agencies</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are</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stepping</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up</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efforts</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to</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provide</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food</a:t>
            </a:r>
            <a:r>
              <a:rPr lang="zh-CN" altLang="zh-CN" sz="2400" b="0" dirty="0" smtClean="0">
                <a:solidFill>
                  <a:srgbClr val="000000"/>
                </a:solidFill>
                <a:cs typeface="Times New Roman" panose="02020603050405020304" pitchFamily="18" charset="0"/>
              </a:rPr>
              <a:t>，</a:t>
            </a:r>
            <a:r>
              <a:rPr lang="en-US" altLang="zh-CN" sz="2400" b="0" dirty="0" smtClean="0">
                <a:solidFill>
                  <a:srgbClr val="000000"/>
                </a:solidFill>
                <a:cs typeface="Times New Roman" panose="02020603050405020304" pitchFamily="18" charset="0"/>
              </a:rPr>
              <a:t>shelter</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and</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agricultural</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equipment</a:t>
            </a:r>
            <a:r>
              <a:rPr lang="en-US" altLang="zh-CN" sz="2400" b="0" dirty="0" smtClean="0">
                <a:solidFill>
                  <a:srgbClr val="25477F"/>
                </a:solidFill>
                <a:cs typeface="Times New Roman" panose="02020603050405020304" pitchFamily="18" charset="0"/>
              </a:rPr>
              <a:t>.</a:t>
            </a:r>
            <a:r>
              <a:rPr lang="zh-CN" altLang="zh-CN" sz="2400" b="0" dirty="0" smtClean="0">
                <a:solidFill>
                  <a:srgbClr val="000000"/>
                </a:solidFill>
                <a:ea typeface="楷体" panose="02010609060101010101" pitchFamily="49" charset="-122"/>
                <a:cs typeface="Times New Roman" panose="02020603050405020304" pitchFamily="18" charset="0"/>
              </a:rPr>
              <a:t>救济机构正加大力度提供食物</a:t>
            </a:r>
            <a:r>
              <a:rPr lang="zh-CN" altLang="zh-CN" sz="2400" b="0" dirty="0" smtClean="0">
                <a:solidFill>
                  <a:srgbClr val="000000"/>
                </a:solidFill>
                <a:cs typeface="Times New Roman" panose="02020603050405020304" pitchFamily="18" charset="0"/>
              </a:rPr>
              <a:t>、</a:t>
            </a:r>
            <a:r>
              <a:rPr lang="zh-CN" altLang="zh-CN" sz="2400" b="0" dirty="0" smtClean="0">
                <a:solidFill>
                  <a:srgbClr val="000000"/>
                </a:solidFill>
                <a:ea typeface="楷体" panose="02010609060101010101" pitchFamily="49" charset="-122"/>
                <a:cs typeface="Times New Roman" panose="02020603050405020304" pitchFamily="18" charset="0"/>
              </a:rPr>
              <a:t>住所和农用器械。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576350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970318"/>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过去分词短语作定语时，通常放在被修饰的名词之后，它的作用相当于一个定语从句。如：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will be the best novel of its kind ever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written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这将是这类小说中写得最好的。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will be the best novel of its kind that has ever been written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were the so-called guests </a:t>
            </a: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invited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your party last night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昨晚被邀请参加你的晚会的那些所谓的客人是谁呀？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were the so-called guests who had been invited to your party last night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2208456" cy="462533"/>
          </a:xfrm>
          <a:prstGeom prst="rect">
            <a:avLst/>
          </a:prstGeom>
        </p:spPr>
      </p:pic>
      <p:sp>
        <p:nvSpPr>
          <p:cNvPr id="5" name="矩形 4"/>
          <p:cNvSpPr/>
          <p:nvPr/>
        </p:nvSpPr>
        <p:spPr>
          <a:xfrm>
            <a:off x="451423" y="733356"/>
            <a:ext cx="211788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二</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后置定语 </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194940996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本文讲述了作者在地铁上帮助了一个被噎住的女性，虽然没帮上大忙，但是对方还是感谢了作者，让作者认识到行动胜于无为。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252650025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帮助他人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文化意识和思维品质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was nine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best friend nearly choked to death on a gobstopper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type of hard candy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several attempts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coughed up the candy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haven’t had a gobstopper since and I have carried with me a fear of seeing that scene again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Sadly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 discovered this week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lightning can strike twice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getting off a tube train in London when I noticed a woman coughing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slowed down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watching her carefully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had learned that coughing is rarely a sign that something is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terribly wrong</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Suddenly</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woman stopped coughing</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eyes widened and she bent over</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28338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went over to ask if she was 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looked up at 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panicked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pointed to her back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started hitting her back and screaming for help</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Despite having watched a few videos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terrified that I wouldn’t be able to correctly perform the Heimlich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first-aid method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that I would have to walk away with guilt for her death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it was just the two of 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alone at an underground station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I didn’t try to help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one would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Thankfully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 like with my friend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a few sharp hits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whatever had been stuck in her throat came loose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thanked 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almost embarrassed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walked up to the lift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followed behind 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shaking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tears in my eyes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77004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5882"/>
          </a:xfrm>
        </p:spPr>
        <p:txBody>
          <a:bodyPr/>
          <a:lstStyle/>
          <a:p>
            <a:pPr indent="609600"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time we reached the lift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had both calmed down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took my hands and thanked me again before disappearing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might have been fine without my hurried hits on her back—I may not have actually saved her life—but at least she knew that someone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stranger whom she would never see again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experience also taught me about the bystander effect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people assume others to be available during an emergency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 help from others is far less likely to happen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leading to inaction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get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fear of making things worse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especially if you have no medical training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real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Research suggests that when a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medically competent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person is assumed to be available during an emergency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 help from others is far less likely to occur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regardless of who else could be nearby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may be useful to get involved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it was with the coughing woman on the tube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45524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2509"/>
                <a:ext cx="11485848" cy="3196068"/>
              </a:xfrm>
              <a:solidFill>
                <a:srgbClr val="FCE2D0"/>
              </a:solidFill>
            </p:spPr>
            <p:txBody>
              <a:bodyPr/>
              <a:lstStyle/>
              <a:p>
                <a:pPr algn="dist"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videos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terrified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thatIwouldn</m:t>
                            </m:r>
                            <m:r>
                              <m:rPr>
                                <m:nor/>
                              </m:rP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tbeabletocorrectly</m:t>
                            </m:r>
                          </m:e>
                        </m:ba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宾语从句</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1</m:t>
                        </m:r>
                      </m:lim>
                    </m:limLow>
                  </m:oMath>
                </a14:m>
                <a:r>
                  <a:rPr lang="en-US" altLang="zh-CN" dirty="0">
                    <a:solidFill>
                      <a:srgbClr val="00ADEE"/>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perform</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Heimlich</m:t>
                            </m:r>
                            <m:r>
                              <a:rPr lang="zh-CN"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first</m:t>
                            </m:r>
                            <m:r>
                              <a:rPr lang="en-US" altLang="zh-CN" i="1"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aid</m:t>
                            </m:r>
                            <m:r>
                              <a:rPr lang="en-US" altLang="zh-CN" spc="-100">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pc="-100">
                                <a:solidFill>
                                  <a:srgbClr val="00ADEE"/>
                                </a:solidFill>
                                <a:latin typeface="Cambria Math" panose="02040503050406030204" pitchFamily="18" charset="0"/>
                                <a:ea typeface="宋体" panose="02010600030101010101" pitchFamily="2" charset="-122"/>
                                <a:cs typeface="Times New Roman" panose="02020603050405020304" pitchFamily="18" charset="0"/>
                              </a:rPr>
                              <m:t>metho</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d</m:t>
                            </m:r>
                          </m:e>
                        </m:bar>
                      </m:e>
                      <m:lim>
                        <m:r>
                          <m:rPr>
                            <m:nor/>
                          </m:rPr>
                          <a:rPr lang="en-US" altLang="zh-CN">
                            <a:solidFill>
                              <a:srgbClr val="00ADEE"/>
                            </a:solidFill>
                            <a:latin typeface="楷体" panose="02010609060101010101" pitchFamily="49" charset="-122"/>
                            <a:ea typeface="宋体" panose="02010600030101010101" pitchFamily="2" charset="-122"/>
                            <a:cs typeface="Times New Roman" panose="02020603050405020304" pitchFamily="18" charset="0"/>
                          </a:rPr>
                          <m:t> </m:t>
                        </m:r>
                      </m:lim>
                    </m:limLow>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that</m:t>
                            </m:r>
                            <m:r>
                              <m:rPr>
                                <m:nor/>
                              </m:rPr>
                              <a:rPr lang="en-US" altLang="zh-CN" spc="-10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I</m:t>
                            </m:r>
                            <m: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would</m:t>
                            </m:r>
                            <m:r>
                              <m:rPr>
                                <m:nor/>
                              </m:rPr>
                              <a:rPr lang="en-US" altLang="zh-CN" spc="-10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have</m:t>
                            </m:r>
                            <m:r>
                              <m:rPr>
                                <m:nor/>
                              </m:rPr>
                              <a:rPr lang="en-US" altLang="zh-CN" spc="-10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to</m:t>
                            </m:r>
                            <m:r>
                              <m:rPr>
                                <m:nor/>
                              </m:rPr>
                              <a:rPr lang="en-US" altLang="zh-CN" spc="-10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a:solidFill>
                                  <a:srgbClr val="F08100"/>
                                </a:solidFill>
                                <a:latin typeface="Cambria Math" panose="02040503050406030204" pitchFamily="18" charset="0"/>
                                <a:ea typeface="宋体" panose="02010600030101010101" pitchFamily="2" charset="-122"/>
                                <a:cs typeface="Times New Roman" panose="02020603050405020304" pitchFamily="18" charset="0"/>
                              </a:rPr>
                              <m:t>walk</m:t>
                            </m:r>
                            <m:r>
                              <m:rPr>
                                <m:nor/>
                              </m:rPr>
                              <a:rPr lang="en-US" altLang="zh-CN" spc="-10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away</m:t>
                            </m:r>
                            <m:r>
                              <m:rPr>
                                <m:nor/>
                              </m:rPr>
                              <a:rPr lang="en-US" altLang="zh-CN" spc="-100">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spc="-100" smtClean="0">
                                <a:solidFill>
                                  <a:srgbClr val="F08100"/>
                                </a:solidFill>
                                <a:latin typeface="Cambria Math" panose="02040503050406030204" pitchFamily="18" charset="0"/>
                                <a:ea typeface="宋体" panose="02010600030101010101" pitchFamily="2" charset="-122"/>
                                <a:cs typeface="Times New Roman" panose="02020603050405020304" pitchFamily="18" charset="0"/>
                              </a:rPr>
                              <m:t>withguilt</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e>
                        </m:bar>
                      </m:e>
                      <m:lim>
                        <m:r>
                          <m:rPr>
                            <m:nor/>
                          </m:rPr>
                          <a:rPr lang="zh-CN"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m:t>宾语从句</m:t>
                        </m:r>
                        <m: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2</m:t>
                        </m:r>
                      </m:lim>
                    </m:limLow>
                  </m:oMath>
                </a14:m>
                <a:endParaRPr lang="en-US" altLang="zh-CN" dirty="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a:solidFill>
                                  <a:srgbClr val="F08100"/>
                                </a:solidFill>
                                <a:latin typeface="Times New Roman" panose="02020603050405020304" pitchFamily="18" charset="0"/>
                                <a:ea typeface="宋体" panose="02010600030101010101" pitchFamily="2" charset="-122"/>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for</m:t>
                            </m:r>
                            <m:r>
                              <m:rPr>
                                <m:nor/>
                              </m:rPr>
                              <a:rPr lang="en-US" altLang="zh-CN">
                                <a:solidFill>
                                  <a:srgbClr val="F08100"/>
                                </a:solidFill>
                                <a:latin typeface="Times New Roman" panose="02020603050405020304" pitchFamily="18" charset="0"/>
                                <a:ea typeface="宋体" panose="02010600030101010101" pitchFamily="2" charset="-122"/>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her</m:t>
                            </m:r>
                            <m:r>
                              <m:rPr>
                                <m:nor/>
                              </m:rPr>
                              <a:rPr lang="en-US" altLang="zh-CN">
                                <a:solidFill>
                                  <a:srgbClr val="F08100"/>
                                </a:solidFill>
                                <a:latin typeface="Times New Roman" panose="02020603050405020304" pitchFamily="18" charset="0"/>
                                <a:ea typeface="宋体" panose="02010600030101010101" pitchFamily="2" charset="-122"/>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death</m:t>
                            </m:r>
                          </m:e>
                        </m:bar>
                      </m:e>
                      <m:lim>
                        <m:r>
                          <m:rPr>
                            <m:nor/>
                          </m:rPr>
                          <a:rPr lang="en-US" altLang="zh-CN">
                            <a:solidFill>
                              <a:srgbClr val="F08100"/>
                            </a:solidFill>
                            <a:latin typeface="楷体" panose="02010609060101010101" pitchFamily="49" charset="-122"/>
                            <a:cs typeface="Times New Roman" panose="02020603050405020304" pitchFamily="18" charset="0"/>
                          </a:rPr>
                          <m:t> </m:t>
                        </m:r>
                      </m:lim>
                    </m:limLow>
                  </m:oMath>
                </a14:m>
                <a:r>
                  <a:rPr lang="en-US" altLang="zh-CN" dirty="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42509"/>
                <a:ext cx="11485848" cy="3196068"/>
              </a:xfrm>
              <a:blipFill>
                <a:blip r:embed="rId2"/>
                <a:stretch>
                  <a:fillRect l="-796" r="-531"/>
                </a:stretch>
              </a:blipFill>
            </p:spPr>
            <p:txBody>
              <a:bodyPr/>
              <a:lstStyle/>
              <a:p>
                <a:r>
                  <a:rPr lang="zh-CN" altLang="en-US">
                    <a:noFill/>
                  </a:rPr>
                  <a:t> </a:t>
                </a:r>
              </a:p>
            </p:txBody>
          </p:sp>
        </mc:Fallback>
      </mc:AlternateContent>
      <p:pic>
        <p:nvPicPr>
          <p:cNvPr id="3" name="句型解读.eps" descr="id:2147487021;FounderCES"/>
          <p:cNvPicPr/>
          <p:nvPr/>
        </p:nvPicPr>
        <p:blipFill>
          <a:blip r:embed="rId3"/>
          <a:stretch>
            <a:fillRect/>
          </a:stretch>
        </p:blipFill>
        <p:spPr>
          <a:xfrm>
            <a:off x="379506" y="902529"/>
            <a:ext cx="1697873" cy="333511"/>
          </a:xfrm>
          <a:prstGeom prst="rect">
            <a:avLst/>
          </a:prstGeom>
        </p:spPr>
      </p:pic>
    </p:spTree>
    <p:extLst>
      <p:ext uri="{BB962C8B-B14F-4D97-AF65-F5344CB8AC3E}">
        <p14:creationId xmlns:p14="http://schemas.microsoft.com/office/powerpoint/2010/main" val="229419455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533400"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本句中含有两个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引导的宾语从句，且从句均为虚拟语气，表示在过去时间点对未来情况的假设，</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Despite having watched a few videos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为让步状语。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分析.eps" descr="id:2147487028;FounderCES"/>
          <p:cNvPicPr/>
          <p:nvPr/>
        </p:nvPicPr>
        <p:blipFill>
          <a:blip r:embed="rId2"/>
          <a:stretch>
            <a:fillRect/>
          </a:stretch>
        </p:blipFill>
        <p:spPr>
          <a:xfrm>
            <a:off x="384123" y="942323"/>
            <a:ext cx="534375" cy="253923"/>
          </a:xfrm>
          <a:prstGeom prst="rect">
            <a:avLst/>
          </a:prstGeom>
        </p:spPr>
      </p:pic>
      <p:sp>
        <p:nvSpPr>
          <p:cNvPr id="4" name="内容占位符 1"/>
          <p:cNvSpPr txBox="1">
            <a:spLocks/>
          </p:cNvSpPr>
          <p:nvPr/>
        </p:nvSpPr>
        <p:spPr bwMode="auto">
          <a:xfrm>
            <a:off x="360854" y="184482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尽管看了一些视频，但我还是很害怕自己可能无法正确地执行海姆立克急救法，又怕她不幸离世，我只能内疚地走开。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译文.eps" descr="id:2147487035;FounderCES"/>
          <p:cNvPicPr/>
          <p:nvPr/>
        </p:nvPicPr>
        <p:blipFill>
          <a:blip r:embed="rId3"/>
          <a:stretch>
            <a:fillRect/>
          </a:stretch>
        </p:blipFill>
        <p:spPr>
          <a:xfrm>
            <a:off x="360854" y="2041028"/>
            <a:ext cx="540691" cy="253922"/>
          </a:xfrm>
          <a:prstGeom prst="rect">
            <a:avLst/>
          </a:prstGeom>
        </p:spPr>
      </p:pic>
      <p:sp>
        <p:nvSpPr>
          <p:cNvPr id="7" name="内容占位符 3"/>
          <p:cNvSpPr txBox="1">
            <a:spLocks/>
          </p:cNvSpPr>
          <p:nvPr/>
        </p:nvSpPr>
        <p:spPr bwMode="auto">
          <a:xfrm>
            <a:off x="360854" y="349694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尝试</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场景</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袭击；击打</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panic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）惊慌，惊慌失措</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sb11.eps" descr="id:2147487042;FounderCES"/>
          <p:cNvPicPr/>
          <p:nvPr/>
        </p:nvPicPr>
        <p:blipFill>
          <a:blip r:embed="rId4"/>
          <a:stretch>
            <a:fillRect/>
          </a:stretch>
        </p:blipFill>
        <p:spPr>
          <a:xfrm>
            <a:off x="360854" y="3111282"/>
            <a:ext cx="1584176" cy="368883"/>
          </a:xfrm>
          <a:prstGeom prst="rect">
            <a:avLst/>
          </a:prstGeom>
        </p:spPr>
      </p:pic>
    </p:spTree>
    <p:extLst>
      <p:ext uri="{BB962C8B-B14F-4D97-AF65-F5344CB8AC3E}">
        <p14:creationId xmlns:p14="http://schemas.microsoft.com/office/powerpoint/2010/main" val="421786827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4403"/>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slow down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放慢脚步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征兆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first-aid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急救的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guilt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calm down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冷静；（</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）平静下来；平息；（</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）镇定下来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involved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参与；介入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sb12.eps" descr="id:2147487049;FounderCES"/>
          <p:cNvPicPr/>
          <p:nvPr/>
        </p:nvPicPr>
        <p:blipFill>
          <a:blip r:embed="rId2"/>
          <a:stretch>
            <a:fillRect/>
          </a:stretch>
        </p:blipFill>
        <p:spPr>
          <a:xfrm>
            <a:off x="360854" y="872842"/>
            <a:ext cx="1582913" cy="392886"/>
          </a:xfrm>
          <a:prstGeom prst="rect">
            <a:avLst/>
          </a:prstGeom>
        </p:spPr>
      </p:pic>
    </p:spTree>
    <p:extLst>
      <p:ext uri="{BB962C8B-B14F-4D97-AF65-F5344CB8AC3E}">
        <p14:creationId xmlns:p14="http://schemas.microsoft.com/office/powerpoint/2010/main" val="141274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3416320"/>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one’s relief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令人宽心的是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in/with relief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宽心地，放心地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relief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performance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appreciated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audience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college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令我们宽慰的是</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观众对我们的演出十分欣赏</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他们中大多数是大学生。</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touched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safely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当飞机终于安全着陆时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我们大家都松了一口气。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1820839"/>
            <a:ext cx="879819" cy="298464"/>
          </a:xfrm>
          <a:prstGeom prst="rect">
            <a:avLst/>
          </a:prstGeom>
        </p:spPr>
      </p:pic>
    </p:spTree>
    <p:extLst>
      <p:ext uri="{BB962C8B-B14F-4D97-AF65-F5344CB8AC3E}">
        <p14:creationId xmlns:p14="http://schemas.microsoft.com/office/powerpoint/2010/main" val="3488186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donate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捐赠，捐献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67083"/>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classmates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他开始向同学和邻居寻求帮助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并说服了他们捐了款。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8041"/>
            <a:ext cx="6471576" cy="425544"/>
          </a:xfrm>
          <a:prstGeom prst="rect">
            <a:avLst/>
          </a:prstGeom>
        </p:spPr>
      </p:pic>
      <p:sp>
        <p:nvSpPr>
          <p:cNvPr id="7" name="矩形 6"/>
          <p:cNvSpPr/>
          <p:nvPr/>
        </p:nvSpPr>
        <p:spPr>
          <a:xfrm>
            <a:off x="360854" y="3014950"/>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found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pre-holidays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encourage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children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less-used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things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worked</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我发现节前是个好时机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可以鼓励孩子们捐赠平时不怎么用的东西</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而且很管用。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patient</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life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hung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balance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many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soldiers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offered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blood</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病人安危未定</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许多士兵自愿给他输血。</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62712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donor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捐赠者；（</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血液或器官的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）捐献者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捐助；捐赠物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 donation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捐款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2564904"/>
            <a:ext cx="11485848" cy="2308324"/>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transplant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place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suitable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found</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一找到合适的捐献者就即刻进行心脏移植手术。</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receiving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letter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decided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help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campaign</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收到他们的信后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我决定资助他们的运动。</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185930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出席</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出现</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结果是</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原来是</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生产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42731"/>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hundreds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delighted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welcome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他还看到数百名兴高采烈的学生前来欢迎他。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33689"/>
            <a:ext cx="6471576" cy="425544"/>
          </a:xfrm>
          <a:prstGeom prst="rect">
            <a:avLst/>
          </a:prstGeom>
        </p:spPr>
      </p:pic>
      <p:sp>
        <p:nvSpPr>
          <p:cNvPr id="5" name="矩形 4"/>
          <p:cNvSpPr/>
          <p:nvPr/>
        </p:nvSpPr>
        <p:spPr>
          <a:xfrm>
            <a:off x="360854" y="3519006"/>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English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become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language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science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communication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world</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事实证明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英语已成为世界科学交流中所使用的主要语言。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factory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hundred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day</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这家工厂一天能生产</a:t>
            </a:r>
            <a:r>
              <a:rPr lang="en-US" altLang="zh-CN" sz="2400" b="0" dirty="0">
                <a:solidFill>
                  <a:srgbClr val="000000"/>
                </a:solidFill>
                <a:cs typeface="Times New Roman" panose="02020603050405020304" pitchFamily="18" charset="0"/>
              </a:rPr>
              <a:t>100</a:t>
            </a:r>
            <a:r>
              <a:rPr lang="zh-CN" altLang="zh-CN" sz="2400" b="0" dirty="0">
                <a:solidFill>
                  <a:srgbClr val="000000"/>
                </a:solidFill>
                <a:ea typeface="楷体" panose="02010609060101010101" pitchFamily="49" charset="-122"/>
                <a:cs typeface="Times New Roman" panose="02020603050405020304" pitchFamily="18" charset="0"/>
              </a:rPr>
              <a:t>辆汽车。</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school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excellent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scholars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该校培养了许多优秀的学者。</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really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expected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turn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time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我真心期待他能准时出现。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3763744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696</TotalTime>
  <Words>4953</Words>
  <Application>Microsoft Office PowerPoint</Application>
  <PresentationFormat>自定义</PresentationFormat>
  <Paragraphs>261</Paragraphs>
  <Slides>57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57</vt:i4>
      </vt:variant>
    </vt:vector>
  </HeadingPairs>
  <TitlesOfParts>
    <vt:vector size="68"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654</cp:revision>
  <dcterms:created xsi:type="dcterms:W3CDTF">2020-11-06T05:24:00Z</dcterms:created>
  <dcterms:modified xsi:type="dcterms:W3CDTF">2025-11-14T05:06:40Z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